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fec70b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fec70b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fec70bd6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fec70bd6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fec70bd6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fec70bd6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ec70bd6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ec70bd6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fec70bd6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fec70bd6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fec70bd6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fec70bd6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fec70bd6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fec70bd6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fec70bd6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fec70bd6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fec70bd6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fec70bd6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fec70bd6d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fec70bd6d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fec70bd6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fec70bd6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fec70bd6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fec70bd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fec70bd6d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fec70bd6d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fec70bd6d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0fec70bd6d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fec70bd6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fec70bd6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fec70bd6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0fec70bd6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fec70bd6d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fec70bd6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fec70bd6d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fec70bd6d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fec70bd6d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fec70bd6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fec70bd6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fec70bd6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fec70bd6d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0fec70bd6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0fec70bd6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0fec70bd6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fec70bd6d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fec70bd6d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fec70bd6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fec70bd6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fec70bd6d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0fec70bd6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fec70bd6d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0fec70bd6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fec70bd6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0fec70bd6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fec70bd6d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fec70bd6d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fec70bd6d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0fec70bd6d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0fec70bd6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0fec70bd6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fec70bd6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fec70bd6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fec70bd6d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fec70bd6d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fec70bd6d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fec70bd6d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ec70bd6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fec70bd6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fec70bd6d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fec70bd6d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fec70bd6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fec70bd6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0" Type="http://schemas.openxmlformats.org/officeDocument/2006/relationships/hyperlink" Target="https://arxiv.org/abs/1312.6034" TargetMode="External"/><Relationship Id="rId9" Type="http://schemas.openxmlformats.org/officeDocument/2006/relationships/hyperlink" Target="http://www.jmlr.org/papers/volume11/baehrens10a/baehrens10a.pdf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hyperlink" Target="https://arxiv.org/abs/1703.0136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hyperlink" Target="https://arxiv.org/abs/1703.01365" TargetMode="External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2003.07631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28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hyperlink" Target="https://arxiv.org/pdf/1912.09818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864250"/>
            <a:ext cx="85206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Lato"/>
                <a:ea typeface="Lato"/>
                <a:cs typeface="Lato"/>
                <a:sym typeface="Lato"/>
              </a:rPr>
              <a:t>Sanity Checks for Saliency Maps</a:t>
            </a:r>
            <a:r>
              <a:rPr b="1" lang="en" sz="4800">
                <a:latin typeface="Lato"/>
                <a:ea typeface="Lato"/>
                <a:cs typeface="Lato"/>
                <a:sym typeface="Lato"/>
              </a:rPr>
              <a:t> </a:t>
            </a:r>
            <a:endParaRPr b="1"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Input-Gradient / Saliency / Gradient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6350" y="3208350"/>
            <a:ext cx="2459671" cy="7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594140" y="2779863"/>
            <a:ext cx="181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Input-Gradient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378902" y="3912876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207693" y="4457325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77507" y="3292842"/>
            <a:ext cx="24765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7854" y="3150675"/>
            <a:ext cx="1494622" cy="71659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4688374" y="3924950"/>
            <a:ext cx="3669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Same dimension as the input.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883901" y="3912875"/>
            <a:ext cx="247588" cy="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1594148" y="4700200"/>
            <a:ext cx="82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572000" y="4661225"/>
            <a:ext cx="454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Baehrens et. al. 2010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b="1" lang="en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Simonyan et. al. 2014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Input-Gradient / Saliency / Gradient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7">
            <a:alphaModFix/>
          </a:blip>
          <a:srcRect b="0" l="0" r="86662" t="0"/>
          <a:stretch/>
        </p:blipFill>
        <p:spPr>
          <a:xfrm>
            <a:off x="3416200" y="2910125"/>
            <a:ext cx="1934350" cy="19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Input-Gradient / Saliency / Gradient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Integrated Gradients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86863" y="3556063"/>
            <a:ext cx="247650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838225" y="4113675"/>
            <a:ext cx="1838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Baseline input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0625" y="3077050"/>
            <a:ext cx="4173943" cy="6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5219800" y="3207325"/>
            <a:ext cx="3837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Path integral: ‘sum’ of interpolated gradients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6381400" y="4579900"/>
            <a:ext cx="248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Sundararajan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Integrated Gradients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6381400" y="4579900"/>
            <a:ext cx="248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Sundararajan et. al. 2017</a:t>
            </a:r>
            <a:endParaRPr b="1">
              <a:solidFill>
                <a:srgbClr val="1F49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8">
            <a:alphaModFix/>
          </a:blip>
          <a:srcRect b="0" l="71620" r="14834" t="0"/>
          <a:stretch/>
        </p:blipFill>
        <p:spPr>
          <a:xfrm>
            <a:off x="3309262" y="2978125"/>
            <a:ext cx="1872025" cy="18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SmoothGrad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276" y="3362100"/>
            <a:ext cx="2849725" cy="8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74353" y="3919613"/>
            <a:ext cx="247588" cy="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1652373" y="4612025"/>
            <a:ext cx="183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Gaussian noise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8">
            <a:alphaModFix/>
          </a:blip>
          <a:srcRect b="45130" l="46688" r="42571" t="24928"/>
          <a:stretch/>
        </p:blipFill>
        <p:spPr>
          <a:xfrm>
            <a:off x="3485525" y="2931350"/>
            <a:ext cx="1837800" cy="17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Guided Backprop: “Modified Backprop”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7">
            <a:alphaModFix/>
          </a:blip>
          <a:srcRect b="51399" l="0" r="0" t="0"/>
          <a:stretch/>
        </p:blipFill>
        <p:spPr>
          <a:xfrm>
            <a:off x="490375" y="2702525"/>
            <a:ext cx="8281900" cy="15047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532409" y="2736073"/>
            <a:ext cx="674700" cy="4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7">
            <a:alphaModFix/>
          </a:blip>
          <a:srcRect b="0" l="0" r="0" t="75723"/>
          <a:stretch/>
        </p:blipFill>
        <p:spPr>
          <a:xfrm>
            <a:off x="490375" y="4163080"/>
            <a:ext cx="8281900" cy="75167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 txBox="1"/>
          <p:nvPr/>
        </p:nvSpPr>
        <p:spPr>
          <a:xfrm>
            <a:off x="5328750" y="4151850"/>
            <a:ext cx="1667400" cy="61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Guided Backprop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7">
            <a:alphaModFix/>
          </a:blip>
          <a:srcRect b="0" l="28525" r="57468" t="0"/>
          <a:stretch/>
        </p:blipFill>
        <p:spPr>
          <a:xfrm>
            <a:off x="3420000" y="2649105"/>
            <a:ext cx="2304001" cy="221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Guided Backprop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 rotWithShape="1">
          <a:blip r:embed="rId7">
            <a:alphaModFix/>
          </a:blip>
          <a:srcRect b="0" l="28525" r="57468" t="0"/>
          <a:stretch/>
        </p:blipFill>
        <p:spPr>
          <a:xfrm>
            <a:off x="3420000" y="2649105"/>
            <a:ext cx="2304001" cy="221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 rotWithShape="1">
          <a:blip r:embed="rId7">
            <a:alphaModFix/>
          </a:blip>
          <a:srcRect b="0" l="0" r="86082" t="0"/>
          <a:stretch/>
        </p:blipFill>
        <p:spPr>
          <a:xfrm>
            <a:off x="5925388" y="2642025"/>
            <a:ext cx="2304024" cy="22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Recap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55850" y="1022525"/>
            <a:ext cx="88323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Feature Attribution / Saliency Maps Setup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Overview of Sanity Checks for Saliency Maps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Follow-up work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Parting thoughts / Q&amp;A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Recap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7">
            <a:alphaModFix/>
          </a:blip>
          <a:srcRect b="45128" l="14719" r="0" t="13166"/>
          <a:stretch/>
        </p:blipFill>
        <p:spPr>
          <a:xfrm>
            <a:off x="510425" y="2650850"/>
            <a:ext cx="8354074" cy="12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7">
            <a:alphaModFix/>
          </a:blip>
          <a:srcRect b="0" l="13320" r="11122" t="56375"/>
          <a:stretch/>
        </p:blipFill>
        <p:spPr>
          <a:xfrm>
            <a:off x="1276967" y="3938247"/>
            <a:ext cx="6859036" cy="120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Recap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54475" y="789300"/>
            <a:ext cx="90894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Class Activation Mapping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(Zhou et. al. 2016).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Meaningful Perturbation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(Fong et. al. 2017).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RISE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(Petsuik et. al. 2018).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Extremal Perturbations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(Fong &amp; Patrick 2019).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DeepLift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(Shrikumar et. al. 2018).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Expected Gradients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(Erion et. al. 2019)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Excitation Backprop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(Zhang et. al. 2016)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GradCAM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(Selvaraju et. al. 2016)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Guided GradCAM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(Selvaraju et. al. 2016)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Occlusion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(Zeiler et. al. 2014).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Prediction Difference Analysis 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(Gu. et. al. 2019).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Internal Influence</a:t>
            </a: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(Leino et. al. 2018).</a:t>
            </a:r>
            <a:endParaRPr sz="2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See for additional methods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:  </a:t>
            </a:r>
            <a:r>
              <a:rPr lang="en" sz="2600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Samek &amp; Montavon et. al. 2020</a:t>
            </a:r>
            <a:r>
              <a:rPr lang="en" sz="2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Recap: </a:t>
            </a:r>
            <a:r>
              <a:rPr b="1" lang="en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which method should you use?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4"/>
          <p:cNvPicPr preferRelativeResize="0"/>
          <p:nvPr/>
        </p:nvPicPr>
        <p:blipFill rotWithShape="1">
          <a:blip r:embed="rId7">
            <a:alphaModFix/>
          </a:blip>
          <a:srcRect b="45128" l="14719" r="0" t="13166"/>
          <a:stretch/>
        </p:blipFill>
        <p:spPr>
          <a:xfrm>
            <a:off x="510425" y="2650850"/>
            <a:ext cx="8354074" cy="12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 rotWithShape="1">
          <a:blip r:embed="rId7">
            <a:alphaModFix/>
          </a:blip>
          <a:srcRect b="0" l="13320" r="11122" t="56375"/>
          <a:stretch/>
        </p:blipFill>
        <p:spPr>
          <a:xfrm>
            <a:off x="1276967" y="3938247"/>
            <a:ext cx="6859036" cy="120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‘Sanity Checks’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5"/>
          <p:cNvSpPr txBox="1"/>
          <p:nvPr>
            <p:ph idx="1" type="body"/>
          </p:nvPr>
        </p:nvSpPr>
        <p:spPr>
          <a:xfrm>
            <a:off x="155850" y="849975"/>
            <a:ext cx="8889000" cy="4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Intuitive ‘principles’ that an attribution method should satisfy.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3905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‘Model’ Faithfulness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: is the ‘explanation’ sensitive to model parameters?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369631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2612">
                <a:latin typeface="Lato"/>
                <a:ea typeface="Lato"/>
                <a:cs typeface="Lato"/>
                <a:sym typeface="Lato"/>
              </a:rPr>
              <a:t>Test: change the model weights and measure corresponding change in explanation.</a:t>
            </a:r>
            <a:endParaRPr sz="2612">
              <a:latin typeface="Lato"/>
              <a:ea typeface="Lato"/>
              <a:cs typeface="Lato"/>
              <a:sym typeface="Lato"/>
            </a:endParaRPr>
          </a:p>
          <a:p>
            <a:pPr indent="-369631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2612">
                <a:latin typeface="Lato"/>
                <a:ea typeface="Lato"/>
                <a:cs typeface="Lato"/>
                <a:sym typeface="Lato"/>
              </a:rPr>
              <a:t>Operationalize by reinitialization of model weights.</a:t>
            </a:r>
            <a:endParaRPr sz="2612">
              <a:latin typeface="Lato"/>
              <a:ea typeface="Lato"/>
              <a:cs typeface="Lato"/>
              <a:sym typeface="Lato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Faithfulness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: is the attribution sensitive to training data?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35754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2388">
                <a:latin typeface="Lato"/>
                <a:ea typeface="Lato"/>
                <a:cs typeface="Lato"/>
                <a:sym typeface="Lato"/>
              </a:rPr>
              <a:t>Test: change training label and measure corresponding change in explanation.</a:t>
            </a:r>
            <a:endParaRPr sz="2388">
              <a:latin typeface="Lato"/>
              <a:ea typeface="Lato"/>
              <a:cs typeface="Lato"/>
              <a:sym typeface="Lato"/>
            </a:endParaRPr>
          </a:p>
          <a:p>
            <a:pPr indent="-35754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2388">
                <a:latin typeface="Lato"/>
                <a:ea typeface="Lato"/>
                <a:cs typeface="Lato"/>
                <a:sym typeface="Lato"/>
              </a:rPr>
              <a:t>Operationalize by randomization labelling in training data.</a:t>
            </a:r>
            <a:endParaRPr sz="2388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to model parameters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0" y="703800"/>
            <a:ext cx="9144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f the parameter settings change of model changes the saliency map should change.</a:t>
            </a:r>
            <a:endParaRPr b="1" sz="22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18163"/>
            <a:ext cx="1238796" cy="12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1444049" y="28359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926711" y="144165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 1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901" y="1822650"/>
            <a:ext cx="1385128" cy="112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4914" y="3645500"/>
            <a:ext cx="1385128" cy="11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1926711" y="327470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2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to model parameters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0" y="703800"/>
            <a:ext cx="9144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If the parameter settings change of model changes the saliency map should change.</a:t>
            </a:r>
            <a:endParaRPr b="1" sz="22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18163"/>
            <a:ext cx="1238796" cy="12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1444049" y="28359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990026" y="28359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/>
        </p:nvSpPr>
        <p:spPr>
          <a:xfrm>
            <a:off x="1926711" y="144165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 1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901" y="1822650"/>
            <a:ext cx="1385128" cy="112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4914" y="3645500"/>
            <a:ext cx="1385128" cy="11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/>
        </p:nvSpPr>
        <p:spPr>
          <a:xfrm>
            <a:off x="1926711" y="327470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2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1338" y="1642425"/>
            <a:ext cx="2094136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2025" y="3385817"/>
            <a:ext cx="2094125" cy="116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to model parameters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0" y="703800"/>
            <a:ext cx="9144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If the parameter settings change of model changes the saliency map should change.</a:t>
            </a:r>
            <a:endParaRPr b="1" sz="22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18163"/>
            <a:ext cx="1238796" cy="12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1444049" y="2835929"/>
            <a:ext cx="429800" cy="63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1">
            <a:off x="3990026" y="2835929"/>
            <a:ext cx="429800" cy="63364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1926711" y="144165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 1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9" name="Google Shape;3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901" y="1822650"/>
            <a:ext cx="1385128" cy="112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4914" y="3645500"/>
            <a:ext cx="1385128" cy="11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/>
        </p:nvSpPr>
        <p:spPr>
          <a:xfrm>
            <a:off x="1926711" y="3274700"/>
            <a:ext cx="1961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 2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819513" y="2822562"/>
            <a:ext cx="466158" cy="66038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6940040" y="1350375"/>
            <a:ext cx="2151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Saliency Map 1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7359887" y="3487450"/>
            <a:ext cx="1498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Saliency Map 2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05" name="Google Shape;405;p38"/>
          <p:cNvPicPr preferRelativeResize="0"/>
          <p:nvPr/>
        </p:nvPicPr>
        <p:blipFill rotWithShape="1">
          <a:blip r:embed="rId8">
            <a:alphaModFix/>
          </a:blip>
          <a:srcRect b="45129" l="46688" r="42571" t="23850"/>
          <a:stretch/>
        </p:blipFill>
        <p:spPr>
          <a:xfrm>
            <a:off x="7512611" y="1694600"/>
            <a:ext cx="1037775" cy="1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1338" y="1642425"/>
            <a:ext cx="2094136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188" y="3380467"/>
            <a:ext cx="2094125" cy="116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 rotWithShape="1">
          <a:blip r:embed="rId8">
            <a:alphaModFix/>
          </a:blip>
          <a:srcRect b="45129" l="36291" r="53144" t="24570"/>
          <a:stretch/>
        </p:blipFill>
        <p:spPr>
          <a:xfrm>
            <a:off x="7590075" y="3858250"/>
            <a:ext cx="1037775" cy="10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to model parameters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852725"/>
            <a:ext cx="7875352" cy="42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Sensitivity to model parameters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5" y="789300"/>
            <a:ext cx="5091978" cy="41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675" y="2315125"/>
            <a:ext cx="3326199" cy="9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Modified BackProp Approaches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41"/>
          <p:cNvPicPr preferRelativeResize="0"/>
          <p:nvPr/>
        </p:nvPicPr>
        <p:blipFill rotWithShape="1">
          <a:blip r:embed="rId3">
            <a:alphaModFix/>
          </a:blip>
          <a:srcRect b="0" l="0" r="0" t="3372"/>
          <a:stretch/>
        </p:blipFill>
        <p:spPr>
          <a:xfrm>
            <a:off x="524250" y="876475"/>
            <a:ext cx="4521151" cy="39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 txBox="1"/>
          <p:nvPr/>
        </p:nvSpPr>
        <p:spPr>
          <a:xfrm>
            <a:off x="5252475" y="1211325"/>
            <a:ext cx="3670200" cy="3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ambria"/>
                <a:ea typeface="Cambria"/>
                <a:cs typeface="Cambria"/>
                <a:sym typeface="Cambria"/>
              </a:rPr>
              <a:t>These modified backprop methods </a:t>
            </a:r>
            <a:r>
              <a:rPr b="1" lang="en" sz="230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converge to a rank-1 matrix</a:t>
            </a:r>
            <a:r>
              <a:rPr lang="en" sz="230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!</a:t>
            </a:r>
            <a:r>
              <a:rPr lang="en" sz="2300">
                <a:latin typeface="Cambria"/>
                <a:ea typeface="Cambria"/>
                <a:cs typeface="Cambria"/>
                <a:sym typeface="Cambria"/>
              </a:rPr>
              <a:t> This is because the product of a sequence of non-negative matrices (non-orthogonal columns) converges to a rank-1 matrix (</a:t>
            </a:r>
            <a:r>
              <a:rPr i="1" lang="en" sz="2300" u="sng">
                <a:solidFill>
                  <a:srgbClr val="0563C1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Theorem 1 in Sixt et. al. 2020</a:t>
            </a:r>
            <a:r>
              <a:rPr lang="en" sz="2300">
                <a:latin typeface="Cambria"/>
                <a:ea typeface="Cambria"/>
                <a:cs typeface="Cambria"/>
                <a:sym typeface="Cambria"/>
              </a:rPr>
              <a:t>).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 Attributions / Saliency Maps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788925" y="8859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8285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624113" y="9130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3508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91262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499950" y="1219375"/>
            <a:ext cx="1552525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280863" y="8859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850" y="1270731"/>
            <a:ext cx="2743174" cy="15317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1913" y="2950638"/>
            <a:ext cx="90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‘most important’ for the model prediction Junco Bird?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Recap: </a:t>
            </a:r>
            <a:r>
              <a:rPr b="1" lang="en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which method should you use?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9413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507101" y="147471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/>
        </p:nvSpPr>
        <p:spPr>
          <a:xfrm>
            <a:off x="3547913" y="6844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53" y="997003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513588" y="1437387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390800" y="865500"/>
            <a:ext cx="1552525" cy="1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325" y="916869"/>
            <a:ext cx="2743174" cy="153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7">
            <a:alphaModFix/>
          </a:blip>
          <a:srcRect b="45128" l="14719" r="0" t="13166"/>
          <a:stretch/>
        </p:blipFill>
        <p:spPr>
          <a:xfrm>
            <a:off x="1265899" y="2714975"/>
            <a:ext cx="6860850" cy="11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7">
            <a:alphaModFix/>
          </a:blip>
          <a:srcRect b="0" l="13320" r="11122" t="56375"/>
          <a:stretch/>
        </p:blipFill>
        <p:spPr>
          <a:xfrm>
            <a:off x="1987825" y="3947225"/>
            <a:ext cx="5168350" cy="10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3925" y="306467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4000" y="306467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4075" y="306467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4000" y="420112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275" y="420112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2450" y="4201125"/>
            <a:ext cx="738625" cy="7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0775" y="3027375"/>
            <a:ext cx="809206" cy="8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8225" y="4225598"/>
            <a:ext cx="710725" cy="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Some Takeaways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3"/>
          <p:cNvSpPr txBox="1"/>
          <p:nvPr>
            <p:ph idx="1" type="body"/>
          </p:nvPr>
        </p:nvSpPr>
        <p:spPr>
          <a:xfrm>
            <a:off x="155850" y="870125"/>
            <a:ext cx="88323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Identified certain classes of feature attribution methods that are invariant to higher layer weights.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‘Sanity Checks’ are actually ‘weak’ requirements, i.e., does not tell you whether a method is effective.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Some objections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4"/>
          <p:cNvSpPr txBox="1"/>
          <p:nvPr>
            <p:ph idx="1" type="body"/>
          </p:nvPr>
        </p:nvSpPr>
        <p:spPr>
          <a:xfrm>
            <a:off x="155850" y="859075"/>
            <a:ext cx="88323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Causal reframing suggests that sanity checks results might be task specific.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44"/>
          <p:cNvPicPr preferRelativeResize="0"/>
          <p:nvPr/>
        </p:nvPicPr>
        <p:blipFill rotWithShape="1">
          <a:blip r:embed="rId3">
            <a:alphaModFix/>
          </a:blip>
          <a:srcRect b="9346" l="0" r="0" t="0"/>
          <a:stretch/>
        </p:blipFill>
        <p:spPr>
          <a:xfrm>
            <a:off x="2293200" y="1721800"/>
            <a:ext cx="4441276" cy="14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53600"/>
            <a:ext cx="8839203" cy="210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Some objections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45"/>
          <p:cNvSpPr txBox="1"/>
          <p:nvPr>
            <p:ph idx="1" type="body"/>
          </p:nvPr>
        </p:nvSpPr>
        <p:spPr>
          <a:xfrm>
            <a:off x="70225" y="859075"/>
            <a:ext cx="89178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Where you choose to perform randomization matters, and perhaps the weight randomization is not the best approach.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325"/>
            <a:ext cx="8839200" cy="196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recent observations: Spurious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6"/>
          <p:cNvSpPr txBox="1"/>
          <p:nvPr>
            <p:ph idx="1" type="body"/>
          </p:nvPr>
        </p:nvSpPr>
        <p:spPr>
          <a:xfrm>
            <a:off x="155850" y="859075"/>
            <a:ext cx="8832300" cy="16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Beyond faithfulness, it is unclear whether these feature attribution methods are effective for model debugging.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8775"/>
            <a:ext cx="8839200" cy="19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recent observations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5" y="2518100"/>
            <a:ext cx="7103775" cy="2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25" y="810600"/>
            <a:ext cx="4296374" cy="16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025" y="1002550"/>
            <a:ext cx="4491974" cy="11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Parting Thoughts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8"/>
          <p:cNvSpPr txBox="1"/>
          <p:nvPr>
            <p:ph idx="1" type="body"/>
          </p:nvPr>
        </p:nvSpPr>
        <p:spPr>
          <a:xfrm>
            <a:off x="155850" y="870125"/>
            <a:ext cx="88323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Feature attribution is still important for applications, however,  additional is needed to characterize the properties of DNN model training that will result in ‘gradients’ that capture discriminative signals.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 Attributions / Saliency Maps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88925" y="8859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8285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624113" y="9130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3508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91262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499950" y="1219375"/>
            <a:ext cx="1552525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280863" y="8859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850" y="1270731"/>
            <a:ext cx="2743174" cy="15317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1913" y="2950638"/>
            <a:ext cx="90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‘most important’ for the model prediction Junco Bird?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75050" y="3963650"/>
            <a:ext cx="3232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Feature Attribution / Saliency Map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399999">
            <a:off x="5622738" y="3897975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45130" l="47017" r="42757" t="24840"/>
          <a:stretch/>
        </p:blipFill>
        <p:spPr>
          <a:xfrm>
            <a:off x="3732696" y="3398050"/>
            <a:ext cx="1678616" cy="1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Identifying Shortcuts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889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7523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624113" y="8368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2746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1506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7280863" y="8097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3" y="1104350"/>
            <a:ext cx="1860825" cy="18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725" y="1153787"/>
            <a:ext cx="2889101" cy="1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1913" y="2950638"/>
            <a:ext cx="90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‘most important’ for the model prediction </a:t>
            </a:r>
            <a:r>
              <a:rPr b="1"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Husky</a:t>
            </a: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?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Identifying Shortcuts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889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7523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624113" y="8368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2746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1506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7280863" y="8097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3" y="1104350"/>
            <a:ext cx="1860825" cy="18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725" y="1153787"/>
            <a:ext cx="2889101" cy="1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1913" y="2950638"/>
            <a:ext cx="90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‘most important’ for the model prediction </a:t>
            </a:r>
            <a:r>
              <a:rPr b="1"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Husky</a:t>
            </a: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?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3200" y="3392548"/>
            <a:ext cx="1689675" cy="17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Identifying Shortcuts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88925" y="8097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7523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624113" y="8368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2746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15062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7280863" y="8097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3" y="1104350"/>
            <a:ext cx="1860825" cy="18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725" y="1153787"/>
            <a:ext cx="2889101" cy="1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61913" y="2950638"/>
            <a:ext cx="90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parts of the input are ‘most important’ for the model prediction </a:t>
            </a:r>
            <a:r>
              <a:rPr b="1"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Husky</a:t>
            </a:r>
            <a:r>
              <a:rPr b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?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798850" y="4637150"/>
            <a:ext cx="3232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Model relying on snow to identify Huskies.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399999">
            <a:off x="5441813" y="4561650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3200" y="3392548"/>
            <a:ext cx="1689675" cy="17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100001">
            <a:off x="2582801" y="3386607"/>
            <a:ext cx="332872" cy="144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47525" y="4065338"/>
            <a:ext cx="1922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Collect additional data to fix the bug.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 Attributions / Saliency Maps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788925" y="8859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2616251" y="18285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624113" y="9130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903" y="13508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1">
            <a:off x="5622738" y="1791262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0" l="4274" r="5732" t="0"/>
          <a:stretch/>
        </p:blipFill>
        <p:spPr>
          <a:xfrm>
            <a:off x="499950" y="1219375"/>
            <a:ext cx="1552525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7280863" y="8859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850" y="1270731"/>
            <a:ext cx="2743174" cy="153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26300" y="3251300"/>
            <a:ext cx="90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Feature attribution method: </a:t>
            </a: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assigns an output ‘relevance’ score to each dimension of the input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.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0" y="0"/>
            <a:ext cx="9144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Feature Attributions / Saliency Maps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151134" y="3974288"/>
            <a:ext cx="839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57" y="3929075"/>
            <a:ext cx="2838515" cy="48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349" y="4592650"/>
            <a:ext cx="2655461" cy="550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>
            <a:off x="1535884" y="4502275"/>
            <a:ext cx="5962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3" name="Google Shape;163;p21"/>
          <p:cNvSpPr txBox="1"/>
          <p:nvPr/>
        </p:nvSpPr>
        <p:spPr>
          <a:xfrm>
            <a:off x="6151120" y="4682675"/>
            <a:ext cx="2247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class specific logit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88925" y="885950"/>
            <a:ext cx="99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Input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2616251" y="1828587"/>
            <a:ext cx="332875" cy="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3624113" y="9130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Model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8903" y="1350878"/>
            <a:ext cx="1725125" cy="139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1">
            <a:off x="5622738" y="1791262"/>
            <a:ext cx="332875" cy="4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7">
            <a:alphaModFix/>
          </a:blip>
          <a:srcRect b="0" l="4274" r="5732" t="0"/>
          <a:stretch/>
        </p:blipFill>
        <p:spPr>
          <a:xfrm>
            <a:off x="499950" y="1219375"/>
            <a:ext cx="1552525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7280863" y="885950"/>
            <a:ext cx="139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Prediction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5850" y="1270731"/>
            <a:ext cx="2743174" cy="153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126300" y="3251300"/>
            <a:ext cx="90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Feature attribution method: </a:t>
            </a: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assigns an output ‘relevance’ score to each dimension of the input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.</a:t>
            </a:r>
            <a:endParaRPr b="1" sz="2000"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